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72" r:id="rId3"/>
    <p:sldId id="293" r:id="rId4"/>
    <p:sldId id="273" r:id="rId5"/>
    <p:sldId id="288" r:id="rId6"/>
    <p:sldId id="274" r:id="rId7"/>
    <p:sldId id="275" r:id="rId8"/>
    <p:sldId id="276" r:id="rId9"/>
    <p:sldId id="294" r:id="rId10"/>
    <p:sldId id="295" r:id="rId11"/>
    <p:sldId id="278" r:id="rId12"/>
    <p:sldId id="279" r:id="rId13"/>
    <p:sldId id="281" r:id="rId14"/>
    <p:sldId id="282" r:id="rId15"/>
    <p:sldId id="283" r:id="rId16"/>
    <p:sldId id="296" r:id="rId17"/>
    <p:sldId id="284" r:id="rId18"/>
    <p:sldId id="285" r:id="rId19"/>
    <p:sldId id="289" r:id="rId20"/>
    <p:sldId id="290" r:id="rId21"/>
    <p:sldId id="291" r:id="rId22"/>
    <p:sldId id="286" r:id="rId23"/>
    <p:sldId id="287" r:id="rId24"/>
    <p:sldId id="292" r:id="rId25"/>
    <p:sldId id="280" r:id="rId26"/>
    <p:sldId id="27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4C9551-9732-4536-9A33-6CED51000484}" v="7" dt="2026-03-13T19:51:16.3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8" d="100"/>
          <a:sy n="88" d="100"/>
        </p:scale>
        <p:origin x="1260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08708-7D45-4848-80B0-F5E312F182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E46D89-FB4A-47D6-83B7-24270DF4EE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92406B-9C0A-421A-A4EC-5FB37B43C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8A29D-A4C5-4D14-AC3F-5FEC405B2486}" type="datetimeFigureOut">
              <a:rPr lang="en-ZA" smtClean="0"/>
              <a:t>2026/03/27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3E60CA-7244-4271-B0CA-ADAC3E560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A7E76A-40D6-4C07-B3FF-E3B4B8F3D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FF2D4-80AD-4485-9137-159E7BF756B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9475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A8939-645F-4F89-B433-A96A7EB48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E62FC6-5F68-464A-942E-C6C0989A06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010D8F-AF53-402D-9443-C7191927B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8A29D-A4C5-4D14-AC3F-5FEC405B2486}" type="datetimeFigureOut">
              <a:rPr lang="en-ZA" smtClean="0"/>
              <a:t>2026/03/27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E726F8-ADD6-4218-BBA9-A8D57A484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63684-495E-4120-A241-27D425133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FF2D4-80AD-4485-9137-159E7BF756B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445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D3260E-D00E-49FA-A455-EA0B45062B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D7A6F5-631F-44A6-91BA-B30B3115E2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778FCA-DAFF-432E-8358-0A6336AD0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8A29D-A4C5-4D14-AC3F-5FEC405B2486}" type="datetimeFigureOut">
              <a:rPr lang="en-ZA" smtClean="0"/>
              <a:t>2026/03/27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ED5000-8BB0-4FA4-A884-0434A336C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5A7579-75D8-4FF2-86B7-F1527D790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FF2D4-80AD-4485-9137-159E7BF756B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210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243CB-65F6-4D72-AB83-59E21DC7E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26C65-3EF6-41F5-9BC7-F2014B14E8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FCFBF6-5832-4B59-A50E-F9069AAEC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8A29D-A4C5-4D14-AC3F-5FEC405B2486}" type="datetimeFigureOut">
              <a:rPr lang="en-ZA" smtClean="0"/>
              <a:t>2026/03/27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C35C1-5947-483A-84AA-5DFF085B4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A4F69-107A-4009-9920-82E5826C4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FF2D4-80AD-4485-9137-159E7BF756B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7060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23DA-49CE-4E3A-9C4E-9C283CFAD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A7E3BD-4782-42F7-AAB8-7136AF17A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E8A767-F322-4833-B51F-C352DD54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8A29D-A4C5-4D14-AC3F-5FEC405B2486}" type="datetimeFigureOut">
              <a:rPr lang="en-ZA" smtClean="0"/>
              <a:t>2026/03/27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484E4-215F-4F56-8792-9F007B2A4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49EBB-EBEF-47FA-998E-03728E031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FF2D4-80AD-4485-9137-159E7BF756B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70932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5F0D7-F012-425A-ABCB-CB0C23621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A4872-F7BD-4483-BDF8-66BED95883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355D0D-523B-4EEA-86A0-F905A2DB9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13AA52-5A4A-4DF5-8D68-587A9C341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8A29D-A4C5-4D14-AC3F-5FEC405B2486}" type="datetimeFigureOut">
              <a:rPr lang="en-ZA" smtClean="0"/>
              <a:t>2026/03/27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60DF8F-2A64-4118-833D-3B98C0291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203C00-CE5B-4B15-A57C-3AA2B807D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FF2D4-80AD-4485-9137-159E7BF756B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22498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80250-8128-4D69-97D1-1D9DF6B83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CE7A7B-52AA-4AFA-A199-C84D9623A0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7F3054-9E7B-4C18-B110-D127A4FF9B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6C8857-2B1D-4051-A30D-AA559C9576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364048-7330-4E36-97CB-E7CFAE2102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01135D-F49A-4FC4-A253-78927940C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8A29D-A4C5-4D14-AC3F-5FEC405B2486}" type="datetimeFigureOut">
              <a:rPr lang="en-ZA" smtClean="0"/>
              <a:t>2026/03/27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89FA15-A87F-4CE4-B90F-38E2B8D22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E1CAA6-4B22-4244-A4BB-A620D15B8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FF2D4-80AD-4485-9137-159E7BF756B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19872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DCC86-409B-4467-BF45-DE8328C11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411B37-C5EC-4E74-B092-53A8CD1D8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8A29D-A4C5-4D14-AC3F-5FEC405B2486}" type="datetimeFigureOut">
              <a:rPr lang="en-ZA" smtClean="0"/>
              <a:t>2026/03/27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188B98-356C-4E3F-8A3C-BC7671FA0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035373-ABCA-426D-B8C5-C4B23DF8C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FF2D4-80AD-4485-9137-159E7BF756B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88573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45BC82-ACD8-46C6-BD65-25F682CA2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8A29D-A4C5-4D14-AC3F-5FEC405B2486}" type="datetimeFigureOut">
              <a:rPr lang="en-ZA" smtClean="0"/>
              <a:t>2026/03/27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12B304-CA23-4E73-8050-0A8B2AABC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91B45C-CAFE-42E0-BB77-2C070EE31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FF2D4-80AD-4485-9137-159E7BF756B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61520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0EFFF-F8A6-430E-956D-DDBC9D98A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C6AE1-A0F9-48A6-9692-065E93CFBD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3D106D-F854-48E3-BD4C-AFCEC63670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108DDC-CD78-4455-8C98-78ACE6278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8A29D-A4C5-4D14-AC3F-5FEC405B2486}" type="datetimeFigureOut">
              <a:rPr lang="en-ZA" smtClean="0"/>
              <a:t>2026/03/27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D7E844-0FA0-44D8-9008-060AD40CC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120069-4854-4526-B5BE-3B4596D80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FF2D4-80AD-4485-9137-159E7BF756B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44032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75AE2-5C32-4D28-A0AC-0C78CC8A6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C1C13F-CC42-4628-B83A-28161F4E1B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45EA2E-D9B0-4DE0-A69F-51D9962694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6E8C0B-0E37-4CC3-AA43-1C76392CC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8A29D-A4C5-4D14-AC3F-5FEC405B2486}" type="datetimeFigureOut">
              <a:rPr lang="en-ZA" smtClean="0"/>
              <a:t>2026/03/27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018FDA-6EE2-4D5C-9CA7-D646AB626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55324D-6477-4788-843E-413B2FBA2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FF2D4-80AD-4485-9137-159E7BF756B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32671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31EE99-47C2-4720-9C0D-A06BE81A3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51E6EC-C02D-4B91-B11D-845111B124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4EADE-A93A-40DE-AF98-47339BE546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8A29D-A4C5-4D14-AC3F-5FEC405B2486}" type="datetimeFigureOut">
              <a:rPr lang="en-ZA" smtClean="0"/>
              <a:t>2026/03/27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DABCCC-A313-4811-9CB3-5CD4ED3FFA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AEAD0F-BC90-40E2-AA4F-E4E48D4A0F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1FF2D4-80AD-4485-9137-159E7BF756B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69712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F3B49-BD85-A9FE-FDD8-093435D10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3" y="254187"/>
            <a:ext cx="9109129" cy="1325563"/>
          </a:xfrm>
        </p:spPr>
        <p:txBody>
          <a:bodyPr lIns="0" tIns="0" rIns="0" bIns="0"/>
          <a:lstStyle/>
          <a:p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8" name="Content Placeholder 7" descr="A logo of a company&#10;&#10;AI-generated content may be incorrect.">
            <a:extLst>
              <a:ext uri="{FF2B5EF4-FFF2-40B4-BE49-F238E27FC236}">
                <a16:creationId xmlns:a16="http://schemas.microsoft.com/office/drawing/2014/main" id="{21025AFF-14CF-E286-907F-58D71AD79C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3186" y="1990725"/>
            <a:ext cx="2834014" cy="2034346"/>
          </a:xfr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D537628-50A6-2EC2-AF14-0C2840768DAE}"/>
              </a:ext>
            </a:extLst>
          </p:cNvPr>
          <p:cNvCxnSpPr>
            <a:cxnSpLocks/>
          </p:cNvCxnSpPr>
          <p:nvPr/>
        </p:nvCxnSpPr>
        <p:spPr>
          <a:xfrm>
            <a:off x="658812" y="1579750"/>
            <a:ext cx="910913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35179375-9B17-FC80-56DF-BC0EC618C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989" y="-576877"/>
            <a:ext cx="12192000" cy="6846401"/>
          </a:xfrm>
          <a:prstGeom prst="rect">
            <a:avLst/>
          </a:prstGeom>
          <a:solidFill>
            <a:srgbClr val="002F99"/>
          </a:solidFill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8E1AC47-E234-9B55-F02C-CA2171AA885C}"/>
              </a:ext>
            </a:extLst>
          </p:cNvPr>
          <p:cNvSpPr/>
          <p:nvPr/>
        </p:nvSpPr>
        <p:spPr>
          <a:xfrm>
            <a:off x="3482156" y="-1013960"/>
            <a:ext cx="8709844" cy="6858000"/>
          </a:xfrm>
          <a:prstGeom prst="rect">
            <a:avLst/>
          </a:prstGeom>
          <a:solidFill>
            <a:srgbClr val="0205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EEF858-188A-EB2C-43DB-EB545B29A3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6180"/>
          <a:stretch/>
        </p:blipFill>
        <p:spPr>
          <a:xfrm>
            <a:off x="1576812" y="1657209"/>
            <a:ext cx="8797669" cy="6834803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5B91BFF-5A9E-B06C-72C3-06504941DC6E}"/>
              </a:ext>
            </a:extLst>
          </p:cNvPr>
          <p:cNvSpPr txBox="1">
            <a:spLocks/>
          </p:cNvSpPr>
          <p:nvPr/>
        </p:nvSpPr>
        <p:spPr>
          <a:xfrm>
            <a:off x="3196420" y="2839355"/>
            <a:ext cx="5426478" cy="335448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STIX Two Math" panose="02020603050405020304" pitchFamily="18" charset="0"/>
                <a:ea typeface="STIX Two Math" panose="02020603050405020304" pitchFamily="18" charset="0"/>
                <a:cs typeface="STIX Two Math" panose="02020603050405020304" pitchFamily="18" charset="0"/>
              </a:defRPr>
            </a:lvl1pPr>
          </a:lstStyle>
          <a:p>
            <a:pPr algn="ctr"/>
            <a:r>
              <a:rPr lang="en-US" sz="2400" dirty="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AFSA ADVANCED PROGRAMME IN </a:t>
            </a:r>
            <a:br>
              <a:rPr lang="en-US" sz="2400" dirty="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</a:br>
            <a:r>
              <a:rPr lang="en-US" sz="2400" dirty="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ALTERNATIVE DISPUTE RESOLUTION</a:t>
            </a:r>
          </a:p>
          <a:p>
            <a:pPr algn="ctr"/>
            <a:endParaRPr lang="en-US" sz="2400" dirty="0"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  <a:p>
            <a:pPr algn="ctr"/>
            <a:r>
              <a:rPr lang="en-US" sz="1600" b="1" dirty="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ISSUED IN COLLABORATION WITH THE UNIVERSITY OF PRETORIA </a:t>
            </a:r>
          </a:p>
          <a:p>
            <a:endParaRPr lang="en-US" sz="1600" b="1" dirty="0"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  <a:p>
            <a:endParaRPr lang="en-US" sz="1600" b="1" dirty="0"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  <a:p>
            <a:pPr algn="ctr"/>
            <a:r>
              <a:rPr lang="en-US" sz="2400" b="1" dirty="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AFSA MEDIATION RAF MODULE </a:t>
            </a:r>
          </a:p>
          <a:p>
            <a:pPr algn="ctr"/>
            <a:r>
              <a:rPr lang="en-US" sz="2400" b="1" dirty="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LEGAL FRAMEWORK 2026</a:t>
            </a:r>
            <a:endParaRPr lang="en-US" sz="3200" b="1" dirty="0"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1F37BE4D-E9ED-2881-2692-7314BA4B3298}"/>
              </a:ext>
            </a:extLst>
          </p:cNvPr>
          <p:cNvSpPr txBox="1">
            <a:spLocks/>
          </p:cNvSpPr>
          <p:nvPr/>
        </p:nvSpPr>
        <p:spPr>
          <a:xfrm>
            <a:off x="3109427" y="5346106"/>
            <a:ext cx="5339487" cy="911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STIX Two Math" panose="02020603050405020304" pitchFamily="18" charset="0"/>
                <a:ea typeface="STIX Two Math" panose="02020603050405020304" pitchFamily="18" charset="0"/>
                <a:cs typeface="STIX Two Math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STIX Two Math" panose="02020603050405020304" pitchFamily="18" charset="0"/>
                <a:ea typeface="STIX Two Math" panose="02020603050405020304" pitchFamily="18" charset="0"/>
                <a:cs typeface="STIX Two Math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STIX Two Math" panose="02020603050405020304" pitchFamily="18" charset="0"/>
                <a:ea typeface="STIX Two Math" panose="02020603050405020304" pitchFamily="18" charset="0"/>
                <a:cs typeface="STIX Two Math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TIX Two Math" panose="02020603050405020304" pitchFamily="18" charset="0"/>
                <a:ea typeface="STIX Two Math" panose="02020603050405020304" pitchFamily="18" charset="0"/>
                <a:cs typeface="STIX Two Math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TIX Two Math" panose="02020603050405020304" pitchFamily="18" charset="0"/>
                <a:ea typeface="STIX Two Math" panose="02020603050405020304" pitchFamily="18" charset="0"/>
                <a:cs typeface="STIX Two Math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400" dirty="0"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BF02207-8B22-F496-9ED6-57FD902F97C1}"/>
              </a:ext>
            </a:extLst>
          </p:cNvPr>
          <p:cNvGrpSpPr>
            <a:grpSpLocks/>
          </p:cNvGrpSpPr>
          <p:nvPr/>
        </p:nvGrpSpPr>
        <p:grpSpPr>
          <a:xfrm>
            <a:off x="6750356" y="664162"/>
            <a:ext cx="539750" cy="336767"/>
            <a:chOff x="-1" y="0"/>
            <a:chExt cx="539750" cy="336767"/>
          </a:xfrm>
        </p:grpSpPr>
        <p:sp>
          <p:nvSpPr>
            <p:cNvPr id="26" name="Graphic 18">
              <a:extLst>
                <a:ext uri="{FF2B5EF4-FFF2-40B4-BE49-F238E27FC236}">
                  <a16:creationId xmlns:a16="http://schemas.microsoft.com/office/drawing/2014/main" id="{11DAAD94-541B-E6EE-8ACF-5B3FF30F1159}"/>
                </a:ext>
              </a:extLst>
            </p:cNvPr>
            <p:cNvSpPr/>
            <p:nvPr/>
          </p:nvSpPr>
          <p:spPr>
            <a:xfrm>
              <a:off x="-1" y="66163"/>
              <a:ext cx="539750" cy="270510"/>
            </a:xfrm>
            <a:custGeom>
              <a:avLst/>
              <a:gdLst/>
              <a:ahLst/>
              <a:cxnLst/>
              <a:rect l="l" t="t" r="r" b="b"/>
              <a:pathLst>
                <a:path w="539750" h="270510">
                  <a:moveTo>
                    <a:pt x="189953" y="3390"/>
                  </a:moveTo>
                  <a:lnTo>
                    <a:pt x="144195" y="0"/>
                  </a:lnTo>
                  <a:lnTo>
                    <a:pt x="103733" y="6299"/>
                  </a:lnTo>
                  <a:lnTo>
                    <a:pt x="40881" y="42392"/>
                  </a:lnTo>
                  <a:lnTo>
                    <a:pt x="5765" y="100622"/>
                  </a:lnTo>
                  <a:lnTo>
                    <a:pt x="0" y="134581"/>
                  </a:lnTo>
                  <a:lnTo>
                    <a:pt x="2806" y="169913"/>
                  </a:lnTo>
                  <a:lnTo>
                    <a:pt x="14744" y="205257"/>
                  </a:lnTo>
                  <a:lnTo>
                    <a:pt x="36372" y="239217"/>
                  </a:lnTo>
                  <a:lnTo>
                    <a:pt x="68224" y="270395"/>
                  </a:lnTo>
                  <a:lnTo>
                    <a:pt x="51104" y="225005"/>
                  </a:lnTo>
                  <a:lnTo>
                    <a:pt x="43230" y="181051"/>
                  </a:lnTo>
                  <a:lnTo>
                    <a:pt x="44589" y="139522"/>
                  </a:lnTo>
                  <a:lnTo>
                    <a:pt x="55181" y="101434"/>
                  </a:lnTo>
                  <a:lnTo>
                    <a:pt x="75018" y="67779"/>
                  </a:lnTo>
                  <a:lnTo>
                    <a:pt x="104089" y="39560"/>
                  </a:lnTo>
                  <a:lnTo>
                    <a:pt x="142405" y="17767"/>
                  </a:lnTo>
                  <a:lnTo>
                    <a:pt x="189953" y="3390"/>
                  </a:lnTo>
                  <a:close/>
                </a:path>
                <a:path w="539750" h="270510">
                  <a:moveTo>
                    <a:pt x="539699" y="134581"/>
                  </a:moveTo>
                  <a:lnTo>
                    <a:pt x="520115" y="69430"/>
                  </a:lnTo>
                  <a:lnTo>
                    <a:pt x="470585" y="20891"/>
                  </a:lnTo>
                  <a:lnTo>
                    <a:pt x="395503" y="0"/>
                  </a:lnTo>
                  <a:lnTo>
                    <a:pt x="349745" y="3390"/>
                  </a:lnTo>
                  <a:lnTo>
                    <a:pt x="397294" y="17767"/>
                  </a:lnTo>
                  <a:lnTo>
                    <a:pt x="435597" y="39560"/>
                  </a:lnTo>
                  <a:lnTo>
                    <a:pt x="464680" y="67779"/>
                  </a:lnTo>
                  <a:lnTo>
                    <a:pt x="484517" y="101434"/>
                  </a:lnTo>
                  <a:lnTo>
                    <a:pt x="495109" y="139522"/>
                  </a:lnTo>
                  <a:lnTo>
                    <a:pt x="496468" y="181051"/>
                  </a:lnTo>
                  <a:lnTo>
                    <a:pt x="488594" y="225005"/>
                  </a:lnTo>
                  <a:lnTo>
                    <a:pt x="471474" y="270395"/>
                  </a:lnTo>
                  <a:lnTo>
                    <a:pt x="503326" y="239217"/>
                  </a:lnTo>
                  <a:lnTo>
                    <a:pt x="524954" y="205257"/>
                  </a:lnTo>
                  <a:lnTo>
                    <a:pt x="536892" y="169913"/>
                  </a:lnTo>
                  <a:lnTo>
                    <a:pt x="539699" y="134581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ZA"/>
            </a:p>
          </p:txBody>
        </p:sp>
        <p:sp>
          <p:nvSpPr>
            <p:cNvPr id="27" name="Graphic 19">
              <a:extLst>
                <a:ext uri="{FF2B5EF4-FFF2-40B4-BE49-F238E27FC236}">
                  <a16:creationId xmlns:a16="http://schemas.microsoft.com/office/drawing/2014/main" id="{F3B5FF3C-5B61-152F-26AD-FA05EA9D9A9B}"/>
                </a:ext>
              </a:extLst>
            </p:cNvPr>
            <p:cNvSpPr/>
            <p:nvPr/>
          </p:nvSpPr>
          <p:spPr>
            <a:xfrm>
              <a:off x="168038" y="66257"/>
              <a:ext cx="205740" cy="270510"/>
            </a:xfrm>
            <a:custGeom>
              <a:avLst/>
              <a:gdLst/>
              <a:ahLst/>
              <a:cxnLst/>
              <a:rect l="l" t="t" r="r" b="b"/>
              <a:pathLst>
                <a:path w="205740" h="270510">
                  <a:moveTo>
                    <a:pt x="71069" y="29660"/>
                  </a:moveTo>
                  <a:lnTo>
                    <a:pt x="40501" y="60916"/>
                  </a:lnTo>
                  <a:lnTo>
                    <a:pt x="21538" y="99389"/>
                  </a:lnTo>
                  <a:lnTo>
                    <a:pt x="15274" y="142322"/>
                  </a:lnTo>
                  <a:lnTo>
                    <a:pt x="22805" y="186957"/>
                  </a:lnTo>
                  <a:lnTo>
                    <a:pt x="45225" y="230536"/>
                  </a:lnTo>
                  <a:lnTo>
                    <a:pt x="83629" y="270300"/>
                  </a:lnTo>
                  <a:lnTo>
                    <a:pt x="65404" y="220788"/>
                  </a:lnTo>
                  <a:lnTo>
                    <a:pt x="58201" y="173106"/>
                  </a:lnTo>
                  <a:lnTo>
                    <a:pt x="62014" y="128551"/>
                  </a:lnTo>
                  <a:lnTo>
                    <a:pt x="76842" y="88418"/>
                  </a:lnTo>
                  <a:lnTo>
                    <a:pt x="102679" y="54006"/>
                  </a:lnTo>
                  <a:lnTo>
                    <a:pt x="95565" y="47380"/>
                  </a:lnTo>
                  <a:lnTo>
                    <a:pt x="87922" y="41109"/>
                  </a:lnTo>
                  <a:lnTo>
                    <a:pt x="79755" y="35200"/>
                  </a:lnTo>
                  <a:lnTo>
                    <a:pt x="71069" y="29660"/>
                  </a:lnTo>
                  <a:close/>
                </a:path>
                <a:path w="205740" h="270510">
                  <a:moveTo>
                    <a:pt x="134289" y="29660"/>
                  </a:moveTo>
                  <a:lnTo>
                    <a:pt x="125603" y="35200"/>
                  </a:lnTo>
                  <a:lnTo>
                    <a:pt x="117436" y="41109"/>
                  </a:lnTo>
                  <a:lnTo>
                    <a:pt x="109793" y="47380"/>
                  </a:lnTo>
                  <a:lnTo>
                    <a:pt x="102679" y="54006"/>
                  </a:lnTo>
                  <a:lnTo>
                    <a:pt x="128516" y="88418"/>
                  </a:lnTo>
                  <a:lnTo>
                    <a:pt x="143344" y="128551"/>
                  </a:lnTo>
                  <a:lnTo>
                    <a:pt x="147157" y="173106"/>
                  </a:lnTo>
                  <a:lnTo>
                    <a:pt x="139954" y="220788"/>
                  </a:lnTo>
                  <a:lnTo>
                    <a:pt x="121729" y="270300"/>
                  </a:lnTo>
                  <a:lnTo>
                    <a:pt x="160133" y="230536"/>
                  </a:lnTo>
                  <a:lnTo>
                    <a:pt x="182553" y="186957"/>
                  </a:lnTo>
                  <a:lnTo>
                    <a:pt x="190084" y="142322"/>
                  </a:lnTo>
                  <a:lnTo>
                    <a:pt x="183820" y="99389"/>
                  </a:lnTo>
                  <a:lnTo>
                    <a:pt x="164857" y="60916"/>
                  </a:lnTo>
                  <a:lnTo>
                    <a:pt x="134289" y="29660"/>
                  </a:lnTo>
                  <a:close/>
                </a:path>
                <a:path w="205740" h="270510">
                  <a:moveTo>
                    <a:pt x="28672" y="0"/>
                  </a:moveTo>
                  <a:lnTo>
                    <a:pt x="0" y="3295"/>
                  </a:lnTo>
                  <a:lnTo>
                    <a:pt x="19952" y="8051"/>
                  </a:lnTo>
                  <a:lnTo>
                    <a:pt x="38439" y="14077"/>
                  </a:lnTo>
                  <a:lnTo>
                    <a:pt x="55474" y="21305"/>
                  </a:lnTo>
                  <a:lnTo>
                    <a:pt x="71069" y="29660"/>
                  </a:lnTo>
                  <a:lnTo>
                    <a:pt x="78374" y="24590"/>
                  </a:lnTo>
                  <a:lnTo>
                    <a:pt x="86088" y="19940"/>
                  </a:lnTo>
                  <a:lnTo>
                    <a:pt x="94195" y="15721"/>
                  </a:lnTo>
                  <a:lnTo>
                    <a:pt x="102679" y="11944"/>
                  </a:lnTo>
                  <a:lnTo>
                    <a:pt x="80129" y="4652"/>
                  </a:lnTo>
                  <a:lnTo>
                    <a:pt x="55421" y="561"/>
                  </a:lnTo>
                  <a:lnTo>
                    <a:pt x="28672" y="0"/>
                  </a:lnTo>
                  <a:close/>
                </a:path>
                <a:path w="205740" h="270510">
                  <a:moveTo>
                    <a:pt x="176686" y="0"/>
                  </a:moveTo>
                  <a:lnTo>
                    <a:pt x="149937" y="561"/>
                  </a:lnTo>
                  <a:lnTo>
                    <a:pt x="125229" y="4652"/>
                  </a:lnTo>
                  <a:lnTo>
                    <a:pt x="102679" y="11944"/>
                  </a:lnTo>
                  <a:lnTo>
                    <a:pt x="111163" y="15721"/>
                  </a:lnTo>
                  <a:lnTo>
                    <a:pt x="119270" y="19940"/>
                  </a:lnTo>
                  <a:lnTo>
                    <a:pt x="126984" y="24590"/>
                  </a:lnTo>
                  <a:lnTo>
                    <a:pt x="134289" y="29660"/>
                  </a:lnTo>
                  <a:lnTo>
                    <a:pt x="149884" y="21305"/>
                  </a:lnTo>
                  <a:lnTo>
                    <a:pt x="166919" y="14077"/>
                  </a:lnTo>
                  <a:lnTo>
                    <a:pt x="185406" y="8051"/>
                  </a:lnTo>
                  <a:lnTo>
                    <a:pt x="205358" y="3295"/>
                  </a:lnTo>
                  <a:lnTo>
                    <a:pt x="176686" y="0"/>
                  </a:lnTo>
                  <a:close/>
                </a:path>
              </a:pathLst>
            </a:custGeom>
            <a:solidFill>
              <a:srgbClr val="0032A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ZA"/>
            </a:p>
          </p:txBody>
        </p:sp>
        <p:sp>
          <p:nvSpPr>
            <p:cNvPr id="28" name="Graphic 20">
              <a:extLst>
                <a:ext uri="{FF2B5EF4-FFF2-40B4-BE49-F238E27FC236}">
                  <a16:creationId xmlns:a16="http://schemas.microsoft.com/office/drawing/2014/main" id="{A84687D5-6C91-BA01-245B-0ED0E8487D1D}"/>
                </a:ext>
              </a:extLst>
            </p:cNvPr>
            <p:cNvSpPr/>
            <p:nvPr/>
          </p:nvSpPr>
          <p:spPr>
            <a:xfrm>
              <a:off x="59525" y="0"/>
              <a:ext cx="57785" cy="57785"/>
            </a:xfrm>
            <a:custGeom>
              <a:avLst/>
              <a:gdLst/>
              <a:ahLst/>
              <a:cxnLst/>
              <a:rect l="l" t="t" r="r" b="b"/>
              <a:pathLst>
                <a:path w="57785" h="57785">
                  <a:moveTo>
                    <a:pt x="28663" y="0"/>
                  </a:moveTo>
                  <a:lnTo>
                    <a:pt x="17509" y="2251"/>
                  </a:lnTo>
                  <a:lnTo>
                    <a:pt x="8397" y="8393"/>
                  </a:lnTo>
                  <a:lnTo>
                    <a:pt x="2253" y="17503"/>
                  </a:lnTo>
                  <a:lnTo>
                    <a:pt x="0" y="28663"/>
                  </a:lnTo>
                  <a:lnTo>
                    <a:pt x="2253" y="39816"/>
                  </a:lnTo>
                  <a:lnTo>
                    <a:pt x="8397" y="48923"/>
                  </a:lnTo>
                  <a:lnTo>
                    <a:pt x="17509" y="55063"/>
                  </a:lnTo>
                  <a:lnTo>
                    <a:pt x="28663" y="57315"/>
                  </a:lnTo>
                  <a:lnTo>
                    <a:pt x="39818" y="55063"/>
                  </a:lnTo>
                  <a:lnTo>
                    <a:pt x="48929" y="48923"/>
                  </a:lnTo>
                  <a:lnTo>
                    <a:pt x="55074" y="39816"/>
                  </a:lnTo>
                  <a:lnTo>
                    <a:pt x="57327" y="28663"/>
                  </a:lnTo>
                  <a:lnTo>
                    <a:pt x="55074" y="17503"/>
                  </a:lnTo>
                  <a:lnTo>
                    <a:pt x="48929" y="8393"/>
                  </a:lnTo>
                  <a:lnTo>
                    <a:pt x="39818" y="2251"/>
                  </a:lnTo>
                  <a:lnTo>
                    <a:pt x="28663" y="0"/>
                  </a:lnTo>
                  <a:close/>
                </a:path>
              </a:pathLst>
            </a:custGeom>
            <a:solidFill>
              <a:srgbClr val="DF1F25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ZA"/>
            </a:p>
          </p:txBody>
        </p:sp>
        <p:sp>
          <p:nvSpPr>
            <p:cNvPr id="29" name="Graphic 21">
              <a:extLst>
                <a:ext uri="{FF2B5EF4-FFF2-40B4-BE49-F238E27FC236}">
                  <a16:creationId xmlns:a16="http://schemas.microsoft.com/office/drawing/2014/main" id="{915991D1-E022-5423-3568-2F5862BE266E}"/>
                </a:ext>
              </a:extLst>
            </p:cNvPr>
            <p:cNvSpPr/>
            <p:nvPr/>
          </p:nvSpPr>
          <p:spPr>
            <a:xfrm>
              <a:off x="242126" y="0"/>
              <a:ext cx="57785" cy="57785"/>
            </a:xfrm>
            <a:custGeom>
              <a:avLst/>
              <a:gdLst/>
              <a:ahLst/>
              <a:cxnLst/>
              <a:rect l="l" t="t" r="r" b="b"/>
              <a:pathLst>
                <a:path w="57785" h="57785">
                  <a:moveTo>
                    <a:pt x="28651" y="0"/>
                  </a:moveTo>
                  <a:lnTo>
                    <a:pt x="17498" y="2251"/>
                  </a:lnTo>
                  <a:lnTo>
                    <a:pt x="8391" y="8393"/>
                  </a:lnTo>
                  <a:lnTo>
                    <a:pt x="2251" y="17503"/>
                  </a:lnTo>
                  <a:lnTo>
                    <a:pt x="0" y="28663"/>
                  </a:lnTo>
                  <a:lnTo>
                    <a:pt x="2251" y="39816"/>
                  </a:lnTo>
                  <a:lnTo>
                    <a:pt x="8391" y="48923"/>
                  </a:lnTo>
                  <a:lnTo>
                    <a:pt x="17498" y="55063"/>
                  </a:lnTo>
                  <a:lnTo>
                    <a:pt x="28651" y="57315"/>
                  </a:lnTo>
                  <a:lnTo>
                    <a:pt x="39805" y="55063"/>
                  </a:lnTo>
                  <a:lnTo>
                    <a:pt x="48917" y="48923"/>
                  </a:lnTo>
                  <a:lnTo>
                    <a:pt x="55061" y="39816"/>
                  </a:lnTo>
                  <a:lnTo>
                    <a:pt x="57315" y="28663"/>
                  </a:lnTo>
                  <a:lnTo>
                    <a:pt x="55061" y="17503"/>
                  </a:lnTo>
                  <a:lnTo>
                    <a:pt x="48917" y="8393"/>
                  </a:lnTo>
                  <a:lnTo>
                    <a:pt x="39805" y="2251"/>
                  </a:lnTo>
                  <a:lnTo>
                    <a:pt x="28651" y="0"/>
                  </a:lnTo>
                  <a:close/>
                </a:path>
              </a:pathLst>
            </a:custGeom>
            <a:solidFill>
              <a:srgbClr val="0032A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ZA"/>
            </a:p>
          </p:txBody>
        </p:sp>
        <p:sp>
          <p:nvSpPr>
            <p:cNvPr id="30" name="Graphic 22">
              <a:extLst>
                <a:ext uri="{FF2B5EF4-FFF2-40B4-BE49-F238E27FC236}">
                  <a16:creationId xmlns:a16="http://schemas.microsoft.com/office/drawing/2014/main" id="{11FED773-EE13-81E9-D41C-5BABA05169C6}"/>
                </a:ext>
              </a:extLst>
            </p:cNvPr>
            <p:cNvSpPr/>
            <p:nvPr/>
          </p:nvSpPr>
          <p:spPr>
            <a:xfrm>
              <a:off x="419869" y="0"/>
              <a:ext cx="57785" cy="57785"/>
            </a:xfrm>
            <a:custGeom>
              <a:avLst/>
              <a:gdLst/>
              <a:ahLst/>
              <a:cxnLst/>
              <a:rect l="l" t="t" r="r" b="b"/>
              <a:pathLst>
                <a:path w="57785" h="57785">
                  <a:moveTo>
                    <a:pt x="28651" y="0"/>
                  </a:moveTo>
                  <a:lnTo>
                    <a:pt x="17498" y="2251"/>
                  </a:lnTo>
                  <a:lnTo>
                    <a:pt x="8391" y="8393"/>
                  </a:lnTo>
                  <a:lnTo>
                    <a:pt x="2251" y="17503"/>
                  </a:lnTo>
                  <a:lnTo>
                    <a:pt x="0" y="28663"/>
                  </a:lnTo>
                  <a:lnTo>
                    <a:pt x="2251" y="39816"/>
                  </a:lnTo>
                  <a:lnTo>
                    <a:pt x="8391" y="48923"/>
                  </a:lnTo>
                  <a:lnTo>
                    <a:pt x="17498" y="55063"/>
                  </a:lnTo>
                  <a:lnTo>
                    <a:pt x="28651" y="57315"/>
                  </a:lnTo>
                  <a:lnTo>
                    <a:pt x="39805" y="55063"/>
                  </a:lnTo>
                  <a:lnTo>
                    <a:pt x="48917" y="48923"/>
                  </a:lnTo>
                  <a:lnTo>
                    <a:pt x="55061" y="39816"/>
                  </a:lnTo>
                  <a:lnTo>
                    <a:pt x="57315" y="28663"/>
                  </a:lnTo>
                  <a:lnTo>
                    <a:pt x="55061" y="17503"/>
                  </a:lnTo>
                  <a:lnTo>
                    <a:pt x="48917" y="8393"/>
                  </a:lnTo>
                  <a:lnTo>
                    <a:pt x="39805" y="2251"/>
                  </a:lnTo>
                  <a:lnTo>
                    <a:pt x="28651" y="0"/>
                  </a:lnTo>
                  <a:close/>
                </a:path>
              </a:pathLst>
            </a:custGeom>
            <a:solidFill>
              <a:srgbClr val="00A09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ZA"/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C9BF29DF-4DC6-61E7-81B5-063E00CC4E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2283" y="1113907"/>
            <a:ext cx="755970" cy="10973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A08515E-94EE-8EC8-6A9E-A0035140D5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7677" y="1301104"/>
            <a:ext cx="1085182" cy="12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97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E6B91-41A8-B76D-46F6-E9810A297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Arial" panose="020B0604020202020204" pitchFamily="34" charset="0"/>
                <a:cs typeface="Arial" panose="020B0604020202020204" pitchFamily="34" charset="0"/>
              </a:rPr>
              <a:t>Mandate Verification &amp; Settlement Authority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008589-5459-37B9-E7F3-8D085C7D54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endParaRPr lang="en-ZA" dirty="0"/>
          </a:p>
          <a:p>
            <a:pPr marL="0" indent="0">
              <a:buNone/>
            </a:pPr>
            <a:r>
              <a:rPr lang="en-ZA" dirty="0"/>
              <a:t>(i.e. either the issue of liability on the merits or the likely monetary range of the capital-and-costs settlement figure for the dispute/s to be mediated</a:t>
            </a:r>
            <a:r>
              <a:rPr lang="en-ZA"/>
              <a:t>). </a:t>
            </a:r>
          </a:p>
          <a:p>
            <a:pPr marL="0" indent="0">
              <a:buNone/>
            </a:pPr>
            <a:r>
              <a:rPr lang="en-ZA"/>
              <a:t>An </a:t>
            </a:r>
            <a:r>
              <a:rPr lang="en-ZA" dirty="0"/>
              <a:t>authorised legal representative of the plaintiff with power of attorney that affords such representative full settlement authority, and/or the plaintiff in person and/or the curator ad litem (where applicable).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04938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423C3-B7EB-4430-9483-BEE034930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sz="3600" b="1" dirty="0">
                <a:latin typeface="Arial" panose="020B0604020202020204" pitchFamily="34" charset="0"/>
                <a:cs typeface="Arial" panose="020B0604020202020204" pitchFamily="34" charset="0"/>
              </a:rPr>
              <a:t>COMPLIANCE FAILURE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10486-AF13-411D-ABCD-903305F63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Non participation penalties </a:t>
            </a:r>
          </a:p>
          <a:p>
            <a:r>
              <a:rPr lang="en-ZA" dirty="0"/>
              <a:t>Non compliance result</a:t>
            </a:r>
          </a:p>
          <a:p>
            <a:pPr lvl="1"/>
            <a:r>
              <a:rPr lang="en-ZA" dirty="0"/>
              <a:t>No new trial date unless mediators report</a:t>
            </a:r>
          </a:p>
          <a:p>
            <a:pPr lvl="1"/>
            <a:r>
              <a:rPr lang="en-ZA" dirty="0"/>
              <a:t>Aggrieved party can proceed </a:t>
            </a:r>
          </a:p>
          <a:p>
            <a:pPr lvl="1"/>
            <a:r>
              <a:rPr lang="en-ZA" dirty="0"/>
              <a:t>Professional misconduct</a:t>
            </a:r>
          </a:p>
          <a:p>
            <a:pPr lvl="1"/>
            <a:r>
              <a:rPr lang="en-ZA" dirty="0"/>
              <a:t>De bonis costs order against legal practitioner</a:t>
            </a:r>
          </a:p>
          <a:p>
            <a:pPr lvl="1"/>
            <a:r>
              <a:rPr lang="en-ZA" dirty="0"/>
              <a:t>Conduct referral to Legal Practice council</a:t>
            </a:r>
          </a:p>
        </p:txBody>
      </p:sp>
    </p:spTree>
    <p:extLst>
      <p:ext uri="{BB962C8B-B14F-4D97-AF65-F5344CB8AC3E}">
        <p14:creationId xmlns:p14="http://schemas.microsoft.com/office/powerpoint/2010/main" val="2906250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2CC6B-8ABF-48F8-A8D1-571CE1079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Arial" panose="020B0604020202020204" pitchFamily="34" charset="0"/>
                <a:cs typeface="Arial" panose="020B0604020202020204" pitchFamily="34" charset="0"/>
              </a:rPr>
              <a:t>MEDIATOR’S DUTIES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4F369-3882-451E-8000-6CA2D6C8B3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dirty="0"/>
              <a:t>Follow 41A and protocol agreement to mediate </a:t>
            </a:r>
          </a:p>
          <a:p>
            <a:pPr marL="0" indent="0">
              <a:buNone/>
            </a:pPr>
            <a:r>
              <a:rPr lang="en-ZA" dirty="0"/>
              <a:t>Mediators report Annexure D2 with 5 days </a:t>
            </a:r>
          </a:p>
          <a:p>
            <a:pPr marL="0" indent="0">
              <a:buNone/>
            </a:pPr>
            <a:r>
              <a:rPr lang="en-ZA" dirty="0"/>
              <a:t>Contents follow protocol; 7.1.3</a:t>
            </a:r>
          </a:p>
          <a:p>
            <a:pPr marL="0" indent="0">
              <a:buNone/>
            </a:pPr>
            <a:r>
              <a:rPr lang="en-ZA" dirty="0"/>
              <a:t>Must understand issues raised in documents presented  </a:t>
            </a:r>
          </a:p>
          <a:p>
            <a:pPr marL="0" indent="0">
              <a:buNone/>
            </a:pPr>
            <a:r>
              <a:rPr lang="en-ZA" dirty="0"/>
              <a:t>Fee for mediator </a:t>
            </a:r>
          </a:p>
          <a:p>
            <a:pPr marL="0" indent="0">
              <a:buNone/>
            </a:pPr>
            <a:r>
              <a:rPr lang="en-ZA" dirty="0"/>
              <a:t>Privileged statement case copied to other party to assist mediator to grasp the issues </a:t>
            </a:r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908338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3B990-AB86-4781-939D-2DB08E176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Arial" panose="020B0604020202020204" pitchFamily="34" charset="0"/>
                <a:cs typeface="Arial" panose="020B0604020202020204" pitchFamily="34" charset="0"/>
              </a:rPr>
              <a:t>MEDIATION REQUIREMENTS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B89CA-7012-4DB0-A349-BA7D2B080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Mandate verification –does claims handler have </a:t>
            </a:r>
            <a:r>
              <a:rPr lang="en-ZA" dirty="0" err="1"/>
              <a:t>authoirty</a:t>
            </a:r>
            <a:endParaRPr lang="en-ZA" dirty="0"/>
          </a:p>
          <a:p>
            <a:r>
              <a:rPr lang="en-ZA" dirty="0"/>
              <a:t> Pre-mediation meeting</a:t>
            </a:r>
          </a:p>
          <a:p>
            <a:r>
              <a:rPr lang="en-ZA" dirty="0"/>
              <a:t>Agreement to mediate </a:t>
            </a:r>
          </a:p>
          <a:p>
            <a:r>
              <a:rPr lang="en-ZA" dirty="0"/>
              <a:t>Facilitative style, no opinions by mediator unless agreed</a:t>
            </a:r>
          </a:p>
          <a:p>
            <a:r>
              <a:rPr lang="en-ZA" dirty="0"/>
              <a:t>In person or virtually based on logistics</a:t>
            </a:r>
          </a:p>
          <a:p>
            <a:r>
              <a:rPr lang="en-ZA" dirty="0"/>
              <a:t>Mediator discretion</a:t>
            </a:r>
          </a:p>
          <a:p>
            <a:r>
              <a:rPr lang="en-ZA" dirty="0"/>
              <a:t>Meeting room break-out rooms apply also to virtual</a:t>
            </a:r>
          </a:p>
        </p:txBody>
      </p:sp>
    </p:spTree>
    <p:extLst>
      <p:ext uri="{BB962C8B-B14F-4D97-AF65-F5344CB8AC3E}">
        <p14:creationId xmlns:p14="http://schemas.microsoft.com/office/powerpoint/2010/main" val="41334665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848B7-4BC6-42FE-B5DF-722728D2A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Arial" panose="020B0604020202020204" pitchFamily="34" charset="0"/>
                <a:cs typeface="Arial" panose="020B0604020202020204" pitchFamily="34" charset="0"/>
              </a:rPr>
              <a:t>AMBIT MEDIATOR’S ROLE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7D0A0-5537-4AEF-B0EE-1DB224F088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Mediator no control of outcome</a:t>
            </a:r>
          </a:p>
          <a:p>
            <a:r>
              <a:rPr lang="en-ZA" dirty="0"/>
              <a:t>Mediator full control process</a:t>
            </a:r>
          </a:p>
          <a:p>
            <a:r>
              <a:rPr lang="en-ZA" dirty="0"/>
              <a:t>Authorisation of attendees</a:t>
            </a:r>
          </a:p>
          <a:p>
            <a:r>
              <a:rPr lang="en-ZA" dirty="0"/>
              <a:t>Legal representatives encouraged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814627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F7F67-8F54-4E68-91AF-45FD7AC3B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Arial" panose="020B0604020202020204" pitchFamily="34" charset="0"/>
                <a:cs typeface="Arial" panose="020B0604020202020204" pitchFamily="34" charset="0"/>
              </a:rPr>
              <a:t>ROLE OF MEDIATOR</a:t>
            </a:r>
            <a:br>
              <a:rPr lang="en-ZA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ZA" b="1" dirty="0">
                <a:latin typeface="Arial" panose="020B0604020202020204" pitchFamily="34" charset="0"/>
                <a:cs typeface="Arial" panose="020B0604020202020204" pitchFamily="34" charset="0"/>
              </a:rPr>
              <a:t>Rule 6.4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43AAA-E1BF-4E6B-AA66-80FC217D39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Mediator asks questions </a:t>
            </a:r>
          </a:p>
          <a:p>
            <a:r>
              <a:rPr lang="en-ZA" dirty="0"/>
              <a:t>Reframes issues </a:t>
            </a:r>
          </a:p>
          <a:p>
            <a:r>
              <a:rPr lang="en-ZA" dirty="0"/>
              <a:t>Helps parties understand each other </a:t>
            </a:r>
          </a:p>
          <a:p>
            <a:r>
              <a:rPr lang="en-ZA" dirty="0"/>
              <a:t>Provide mediator with all relevant documents </a:t>
            </a:r>
          </a:p>
          <a:p>
            <a:r>
              <a:rPr lang="en-ZA" dirty="0"/>
              <a:t>Mediator may request documents</a:t>
            </a:r>
          </a:p>
          <a:p>
            <a:r>
              <a:rPr lang="en-ZA" dirty="0"/>
              <a:t>Parties provide documents </a:t>
            </a:r>
          </a:p>
          <a:p>
            <a:r>
              <a:rPr lang="en-ZA" dirty="0"/>
              <a:t>Good faith during mediation process</a:t>
            </a:r>
          </a:p>
          <a:p>
            <a:r>
              <a:rPr lang="en-ZA" dirty="0"/>
              <a:t>Participate constructively and actively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22449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F9ACE-6363-FF8A-FDA6-E897212AF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Arial" panose="020B0604020202020204" pitchFamily="34" charset="0"/>
                <a:cs typeface="Arial" panose="020B0604020202020204" pitchFamily="34" charset="0"/>
              </a:rPr>
              <a:t>ROLE OF MEDIATOR</a:t>
            </a:r>
            <a:br>
              <a:rPr lang="en-ZA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ZA" b="1" dirty="0">
                <a:latin typeface="Arial" panose="020B0604020202020204" pitchFamily="34" charset="0"/>
                <a:cs typeface="Arial" panose="020B0604020202020204" pitchFamily="34" charset="0"/>
              </a:rPr>
              <a:t>Rule 6.4 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DCAB6-B1FC-C1F8-CA2C-01E9AFF98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Confidential &amp; without prejudice </a:t>
            </a:r>
          </a:p>
          <a:p>
            <a:r>
              <a:rPr lang="en-ZA" dirty="0"/>
              <a:t> Non-binding until parties sign</a:t>
            </a:r>
          </a:p>
          <a:p>
            <a:r>
              <a:rPr lang="en-ZA" dirty="0"/>
              <a:t>Process fairly and impartially </a:t>
            </a:r>
          </a:p>
          <a:p>
            <a:r>
              <a:rPr lang="en-ZA" dirty="0"/>
              <a:t>Mediator manages the process</a:t>
            </a:r>
          </a:p>
          <a:p>
            <a:r>
              <a:rPr lang="en-ZA" dirty="0"/>
              <a:t>Facilitative style</a:t>
            </a:r>
          </a:p>
          <a:p>
            <a:r>
              <a:rPr lang="en-ZA" dirty="0"/>
              <a:t>In- person preferable </a:t>
            </a:r>
          </a:p>
        </p:txBody>
      </p:sp>
    </p:spTree>
    <p:extLst>
      <p:ext uri="{BB962C8B-B14F-4D97-AF65-F5344CB8AC3E}">
        <p14:creationId xmlns:p14="http://schemas.microsoft.com/office/powerpoint/2010/main" val="113133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D9DA0-FBC1-4D4A-AEA7-1EDF22B8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Arial" panose="020B0604020202020204" pitchFamily="34" charset="0"/>
                <a:cs typeface="Arial" panose="020B0604020202020204" pitchFamily="34" charset="0"/>
              </a:rPr>
              <a:t>FORMALITIES</a:t>
            </a:r>
            <a:r>
              <a:rPr lang="en-ZA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9FA4D1-F4EF-4557-91C3-27D247148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Style of mediation</a:t>
            </a:r>
          </a:p>
          <a:p>
            <a:r>
              <a:rPr lang="en-ZA" dirty="0"/>
              <a:t>Settlement authority and representation</a:t>
            </a:r>
          </a:p>
          <a:p>
            <a:r>
              <a:rPr lang="en-ZA" dirty="0"/>
              <a:t>Presence only parties or legal representatives </a:t>
            </a:r>
          </a:p>
          <a:p>
            <a:r>
              <a:rPr lang="en-ZA" dirty="0"/>
              <a:t>Parties take centre stage and not legal representatives </a:t>
            </a:r>
          </a:p>
          <a:p>
            <a:r>
              <a:rPr lang="en-ZA" dirty="0"/>
              <a:t>Settlement must be in writing</a:t>
            </a:r>
          </a:p>
          <a:p>
            <a:r>
              <a:rPr lang="en-ZA" dirty="0"/>
              <a:t>Once signed fully binding and enforceable</a:t>
            </a:r>
          </a:p>
          <a:p>
            <a:r>
              <a:rPr lang="en-ZA" dirty="0"/>
              <a:t>Settlement court </a:t>
            </a:r>
          </a:p>
          <a:p>
            <a:r>
              <a:rPr lang="en-ZA" dirty="0"/>
              <a:t>Executable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933617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1E660-166A-4DBE-8815-8D8685C2D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Arial" panose="020B0604020202020204" pitchFamily="34" charset="0"/>
                <a:cs typeface="Arial" panose="020B0604020202020204" pitchFamily="34" charset="0"/>
              </a:rPr>
              <a:t>STEPS TO BE TAKEN</a:t>
            </a:r>
            <a:br>
              <a:rPr lang="en-ZA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Z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FE9799-9467-4D3A-A744-9FEFBF4AA9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ZA" dirty="0"/>
              <a:t>Multiple mediation sessions</a:t>
            </a:r>
          </a:p>
          <a:p>
            <a:pPr lvl="1"/>
            <a:r>
              <a:rPr lang="en-ZA" dirty="0"/>
              <a:t>Prolonged mediation </a:t>
            </a:r>
          </a:p>
          <a:p>
            <a:pPr lvl="1"/>
            <a:r>
              <a:rPr lang="en-ZA" dirty="0"/>
              <a:t>Deadlock </a:t>
            </a:r>
          </a:p>
          <a:p>
            <a:pPr lvl="1"/>
            <a:r>
              <a:rPr lang="en-ZA" dirty="0"/>
              <a:t>Termination mediation</a:t>
            </a:r>
          </a:p>
          <a:p>
            <a:pPr lvl="1"/>
            <a:r>
              <a:rPr lang="en-ZA" dirty="0"/>
              <a:t>If Termination confidentiality and payment obligation remain</a:t>
            </a:r>
          </a:p>
        </p:txBody>
      </p:sp>
    </p:spTree>
    <p:extLst>
      <p:ext uri="{BB962C8B-B14F-4D97-AF65-F5344CB8AC3E}">
        <p14:creationId xmlns:p14="http://schemas.microsoft.com/office/powerpoint/2010/main" val="38508927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27CA9-EDC2-4FD1-B832-6C1A58A9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Arial" panose="020B0604020202020204" pitchFamily="34" charset="0"/>
                <a:cs typeface="Arial" panose="020B0604020202020204" pitchFamily="34" charset="0"/>
              </a:rPr>
              <a:t>MEDIATOR’S ROLE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847A2-3472-4CA7-9E52-D3752E113A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Confidential and without prejudice</a:t>
            </a:r>
          </a:p>
          <a:p>
            <a:r>
              <a:rPr lang="en-ZA" dirty="0"/>
              <a:t>Non binding until signed agreement</a:t>
            </a:r>
          </a:p>
          <a:p>
            <a:r>
              <a:rPr lang="en-ZA" dirty="0"/>
              <a:t>Mediator to 	</a:t>
            </a:r>
          </a:p>
          <a:p>
            <a:pPr lvl="1"/>
            <a:r>
              <a:rPr lang="en-ZA" dirty="0"/>
              <a:t>Facilitate discussion</a:t>
            </a:r>
          </a:p>
          <a:p>
            <a:pPr lvl="1"/>
            <a:r>
              <a:rPr lang="en-ZA" dirty="0"/>
              <a:t>Assist identifying issues </a:t>
            </a:r>
          </a:p>
          <a:p>
            <a:pPr lvl="1"/>
            <a:r>
              <a:rPr lang="en-ZA" dirty="0"/>
              <a:t>Explore settlement options</a:t>
            </a:r>
          </a:p>
          <a:p>
            <a:pPr lvl="1"/>
            <a:r>
              <a:rPr lang="en-ZA" dirty="0"/>
              <a:t>Best and worst alternatives  to negotiated agreement  reach agreement on one or two issues</a:t>
            </a:r>
          </a:p>
          <a:p>
            <a:pPr lvl="1"/>
            <a:r>
              <a:rPr lang="en-ZA" dirty="0"/>
              <a:t>Mediator fair and impartial </a:t>
            </a:r>
          </a:p>
        </p:txBody>
      </p:sp>
    </p:spTree>
    <p:extLst>
      <p:ext uri="{BB962C8B-B14F-4D97-AF65-F5344CB8AC3E}">
        <p14:creationId xmlns:p14="http://schemas.microsoft.com/office/powerpoint/2010/main" val="1540988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F9A4E-F199-40A7-BF7C-52A42E1FD64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Rule 41A(1):</a:t>
            </a:r>
            <a:br>
              <a:rPr lang="en-GB" dirty="0"/>
            </a:b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A7421F-7BB6-45C1-A149-5D2B8BA9F8B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GB" i="1" dirty="0"/>
              <a:t>“… a voluntary process</a:t>
            </a:r>
          </a:p>
          <a:p>
            <a:r>
              <a:rPr lang="en-GB" i="1" dirty="0"/>
              <a:t> entered into by agreement</a:t>
            </a:r>
          </a:p>
          <a:p>
            <a:r>
              <a:rPr lang="en-GB" i="1" dirty="0"/>
              <a:t>An impartial and independent person, the mediator, </a:t>
            </a:r>
          </a:p>
          <a:p>
            <a:r>
              <a:rPr lang="en-GB" i="1" dirty="0"/>
              <a:t>assists the parties to either resolve the dispute between them, or</a:t>
            </a:r>
          </a:p>
          <a:p>
            <a:r>
              <a:rPr lang="en-GB" i="1" dirty="0"/>
              <a:t>identify issues upon which agreement can be reached, or</a:t>
            </a:r>
          </a:p>
          <a:p>
            <a:r>
              <a:rPr lang="en-GB" i="1" dirty="0"/>
              <a:t>explore areas of compromise, or</a:t>
            </a:r>
          </a:p>
          <a:p>
            <a:r>
              <a:rPr lang="en-GB" i="1" dirty="0"/>
              <a:t>generate options to resolve the dispute, or </a:t>
            </a:r>
          </a:p>
          <a:p>
            <a:r>
              <a:rPr lang="en-GB" i="1" dirty="0"/>
              <a:t>clarify priorities, by facilitating discussions between the parties and</a:t>
            </a:r>
          </a:p>
          <a:p>
            <a:r>
              <a:rPr lang="en-GB" i="1" dirty="0"/>
              <a:t> assisting them in their negotiations to resolve the dispute”</a:t>
            </a:r>
            <a:endParaRPr lang="en-GB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9669751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31333-CDA4-455C-A12A-624CA6ACC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Arial" panose="020B0604020202020204" pitchFamily="34" charset="0"/>
                <a:cs typeface="Arial" panose="020B0604020202020204" pitchFamily="34" charset="0"/>
              </a:rPr>
              <a:t>MEDIATOR’S ROLE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2E8D7-2044-44FD-B248-E80080AC72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Manage sessions efficiently </a:t>
            </a:r>
          </a:p>
          <a:p>
            <a:r>
              <a:rPr lang="en-ZA" dirty="0"/>
              <a:t>Joint and separate sessions</a:t>
            </a:r>
          </a:p>
          <a:p>
            <a:r>
              <a:rPr lang="en-ZA" dirty="0"/>
              <a:t>Legal representatives </a:t>
            </a:r>
          </a:p>
          <a:p>
            <a:r>
              <a:rPr lang="en-ZA" dirty="0"/>
              <a:t>expert witnesses</a:t>
            </a:r>
          </a:p>
          <a:p>
            <a:r>
              <a:rPr lang="en-ZA" dirty="0"/>
              <a:t>Provide guidance on structure and procedure</a:t>
            </a:r>
          </a:p>
          <a:p>
            <a:r>
              <a:rPr lang="en-ZA" dirty="0"/>
              <a:t>Refrain from imposing solutions</a:t>
            </a:r>
          </a:p>
          <a:p>
            <a:r>
              <a:rPr lang="en-ZA" dirty="0"/>
              <a:t>Facilitative </a:t>
            </a:r>
          </a:p>
          <a:p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746349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9C3EC-FC4D-47EE-B28D-7581F451D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Arial" panose="020B0604020202020204" pitchFamily="34" charset="0"/>
                <a:cs typeface="Arial" panose="020B0604020202020204" pitchFamily="34" charset="0"/>
              </a:rPr>
              <a:t>MEDIATOR’S ROLE</a:t>
            </a:r>
            <a:endParaRPr lang="en-ZA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10F533-F857-474D-9A3B-A541A7966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Refrain imposing solutions</a:t>
            </a:r>
          </a:p>
          <a:p>
            <a:r>
              <a:rPr lang="en-ZA" dirty="0"/>
              <a:t>Refrain from expressing opinions</a:t>
            </a:r>
          </a:p>
          <a:p>
            <a:r>
              <a:rPr lang="en-ZA" dirty="0"/>
              <a:t>Refrain advising parties on outcomes unless agreed</a:t>
            </a:r>
          </a:p>
          <a:p>
            <a:r>
              <a:rPr lang="en-ZA" dirty="0"/>
              <a:t>Conducted in person</a:t>
            </a:r>
          </a:p>
        </p:txBody>
      </p:sp>
    </p:spTree>
    <p:extLst>
      <p:ext uri="{BB962C8B-B14F-4D97-AF65-F5344CB8AC3E}">
        <p14:creationId xmlns:p14="http://schemas.microsoft.com/office/powerpoint/2010/main" val="20199307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98AC8-4517-4332-BC48-C7029C6C8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Arial" panose="020B0604020202020204" pitchFamily="34" charset="0"/>
                <a:cs typeface="Arial" panose="020B0604020202020204" pitchFamily="34" charset="0"/>
              </a:rPr>
              <a:t>MEDIATOR’S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EBE4C-26E8-48BB-980A-F2C08A428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Within 10 Court days </a:t>
            </a:r>
          </a:p>
          <a:p>
            <a:r>
              <a:rPr lang="en-ZA" dirty="0"/>
              <a:t>joint minute rule 41A(8)(b) annexure D</a:t>
            </a:r>
          </a:p>
          <a:p>
            <a:r>
              <a:rPr lang="en-ZA" dirty="0"/>
              <a:t>Mediator's impression</a:t>
            </a:r>
          </a:p>
        </p:txBody>
      </p:sp>
    </p:spTree>
    <p:extLst>
      <p:ext uri="{BB962C8B-B14F-4D97-AF65-F5344CB8AC3E}">
        <p14:creationId xmlns:p14="http://schemas.microsoft.com/office/powerpoint/2010/main" val="23807862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6E962-2B36-4774-9DEC-239583718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Arial" panose="020B0604020202020204" pitchFamily="34" charset="0"/>
                <a:cs typeface="Arial" panose="020B0604020202020204" pitchFamily="34" charset="0"/>
              </a:rPr>
              <a:t>PARTY FEED 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A1440-BFCB-4DBE-A797-9B668F021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Anonymous level satisfaction</a:t>
            </a:r>
          </a:p>
          <a:p>
            <a:r>
              <a:rPr lang="en-ZA" dirty="0"/>
              <a:t>Administration of the mediation</a:t>
            </a:r>
          </a:p>
          <a:p>
            <a:r>
              <a:rPr lang="en-ZA" dirty="0"/>
              <a:t>Efficiently and skill of mediator </a:t>
            </a:r>
          </a:p>
          <a:p>
            <a:r>
              <a:rPr lang="en-ZA" dirty="0"/>
              <a:t>Manner in which conducted </a:t>
            </a:r>
          </a:p>
          <a:p>
            <a:r>
              <a:rPr lang="en-ZA" dirty="0"/>
              <a:t>If unsuccessful or partially successful the reasons </a:t>
            </a:r>
          </a:p>
        </p:txBody>
      </p:sp>
    </p:spTree>
    <p:extLst>
      <p:ext uri="{BB962C8B-B14F-4D97-AF65-F5344CB8AC3E}">
        <p14:creationId xmlns:p14="http://schemas.microsoft.com/office/powerpoint/2010/main" val="35250299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D9C1E-7DF3-4174-BB29-CBCE3153D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Arial" panose="020B0604020202020204" pitchFamily="34" charset="0"/>
                <a:cs typeface="Arial" panose="020B0604020202020204" pitchFamily="34" charset="0"/>
              </a:rPr>
              <a:t>MIND SET SHIFT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C7C56C-142D-4596-B648-984D7D27B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  <a:p>
            <a:r>
              <a:rPr lang="en-ZA" dirty="0"/>
              <a:t>Non Binding nature of mediated outcome </a:t>
            </a:r>
          </a:p>
          <a:p>
            <a:r>
              <a:rPr lang="en-ZA" dirty="0"/>
              <a:t>Unless agreed to be binding</a:t>
            </a:r>
          </a:p>
          <a:p>
            <a:r>
              <a:rPr lang="en-ZA" dirty="0"/>
              <a:t>Parties control decision making </a:t>
            </a:r>
          </a:p>
        </p:txBody>
      </p:sp>
    </p:spTree>
    <p:extLst>
      <p:ext uri="{BB962C8B-B14F-4D97-AF65-F5344CB8AC3E}">
        <p14:creationId xmlns:p14="http://schemas.microsoft.com/office/powerpoint/2010/main" val="7224026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23450-3FB2-48CF-81D4-22A9D9D99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Arial" panose="020B0604020202020204" pitchFamily="34" charset="0"/>
                <a:cs typeface="Arial" panose="020B0604020202020204" pitchFamily="34" charset="0"/>
              </a:rPr>
              <a:t>FEES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9FB51-1F9B-4973-8862-AD0802CA93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Paid 10 days before mediation begins</a:t>
            </a:r>
          </a:p>
          <a:p>
            <a:r>
              <a:rPr lang="en-ZA" dirty="0"/>
              <a:t>Shared </a:t>
            </a:r>
          </a:p>
          <a:p>
            <a:r>
              <a:rPr lang="en-ZA" dirty="0"/>
              <a:t>Or can agree otherwise</a:t>
            </a:r>
          </a:p>
          <a:p>
            <a:r>
              <a:rPr lang="en-ZA" dirty="0"/>
              <a:t>Or 5.5.4 costs in cause</a:t>
            </a:r>
          </a:p>
          <a:p>
            <a:r>
              <a:rPr lang="en-ZA" dirty="0"/>
              <a:t>Recoverable by </a:t>
            </a:r>
            <a:r>
              <a:rPr lang="en-ZA"/>
              <a:t>successful party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538854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EBA84D-B0F2-41C4-8C1C-752327F1D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ZA" sz="4000" b="1">
                <a:solidFill>
                  <a:srgbClr val="FFFFFF"/>
                </a:solidFill>
              </a:rPr>
              <a:t>Thank You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FCDF3-8B99-462A-A5ED-12CFAB906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ZA" sz="2000" dirty="0"/>
          </a:p>
          <a:p>
            <a:pPr marL="0" indent="0">
              <a:buNone/>
            </a:pPr>
            <a:endParaRPr lang="en-ZA" sz="2000" dirty="0"/>
          </a:p>
          <a:p>
            <a:pPr marL="0" indent="0" algn="ctr">
              <a:buNone/>
            </a:pPr>
            <a:r>
              <a:rPr lang="en-ZA" sz="4000" dirty="0"/>
              <a:t>Judge Margie Victor</a:t>
            </a:r>
          </a:p>
          <a:p>
            <a:pPr marL="0" indent="0" algn="ctr">
              <a:buNone/>
            </a:pPr>
            <a:r>
              <a:rPr lang="en-ZA" sz="4000" dirty="0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1479303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E372B5-9BEB-179F-2E49-FD0D14F0A628}"/>
              </a:ext>
            </a:extLst>
          </p:cNvPr>
          <p:cNvSpPr txBox="1"/>
          <p:nvPr/>
        </p:nvSpPr>
        <p:spPr>
          <a:xfrm>
            <a:off x="3048000" y="2401864"/>
            <a:ext cx="60960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4000" dirty="0">
                <a:solidFill>
                  <a:schemeClr val="tx2"/>
                </a:solidFill>
              </a:rPr>
              <a:t>Multiple parties </a:t>
            </a:r>
          </a:p>
          <a:p>
            <a:r>
              <a:rPr lang="en-ZA" sz="4000" dirty="0">
                <a:solidFill>
                  <a:schemeClr val="tx2"/>
                </a:solidFill>
              </a:rPr>
              <a:t>Some can separate  </a:t>
            </a:r>
          </a:p>
          <a:p>
            <a:r>
              <a:rPr lang="en-ZA" sz="4000" dirty="0">
                <a:solidFill>
                  <a:schemeClr val="tx2"/>
                </a:solidFill>
              </a:rPr>
              <a:t>Separate issues</a:t>
            </a:r>
          </a:p>
          <a:p>
            <a:r>
              <a:rPr lang="en-ZA" sz="4000" dirty="0">
                <a:solidFill>
                  <a:schemeClr val="tx2"/>
                </a:solidFill>
              </a:rPr>
              <a:t>Confidentiality &amp; admissibility </a:t>
            </a:r>
          </a:p>
          <a:p>
            <a:r>
              <a:rPr lang="en-ZA" sz="4000" dirty="0">
                <a:solidFill>
                  <a:schemeClr val="tx2"/>
                </a:solidFill>
              </a:rPr>
              <a:t>Signed joint minute mediator and parties </a:t>
            </a:r>
          </a:p>
        </p:txBody>
      </p:sp>
    </p:spTree>
    <p:extLst>
      <p:ext uri="{BB962C8B-B14F-4D97-AF65-F5344CB8AC3E}">
        <p14:creationId xmlns:p14="http://schemas.microsoft.com/office/powerpoint/2010/main" val="89748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77148-90EC-4AF1-BFA0-06F70081E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sz="3600" b="1">
                <a:latin typeface="Arial" panose="020B0604020202020204" pitchFamily="34" charset="0"/>
                <a:cs typeface="Arial" panose="020B0604020202020204" pitchFamily="34" charset="0"/>
              </a:rPr>
              <a:t>APRIL 2025 GAUTENG MEDIATION PROTOCOL</a:t>
            </a:r>
            <a:endParaRPr lang="en-ZA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337F4E-ED19-4D5A-A684-B934217F4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886" y="1782082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en-ZA" dirty="0"/>
          </a:p>
          <a:p>
            <a:pPr marL="0" indent="0">
              <a:buNone/>
            </a:pPr>
            <a:r>
              <a:rPr lang="en-ZA" dirty="0"/>
              <a:t>Applies to all civil trials</a:t>
            </a:r>
          </a:p>
          <a:p>
            <a:pPr marL="0" indent="0">
              <a:buNone/>
            </a:pPr>
            <a:r>
              <a:rPr lang="en-ZA" dirty="0"/>
              <a:t>August 2025 amendment re RAF merits includes liability and quantum</a:t>
            </a:r>
          </a:p>
          <a:p>
            <a:pPr marL="0" indent="0">
              <a:buNone/>
            </a:pPr>
            <a:r>
              <a:rPr lang="en-ZA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709339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6420B-405C-470C-84A4-1A186D23D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Arial" panose="020B0604020202020204" pitchFamily="34" charset="0"/>
                <a:cs typeface="Arial" panose="020B0604020202020204" pitchFamily="34" charset="0"/>
              </a:rPr>
              <a:t>INITIAL RULE 41A NOTICE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18B34-61F5-455B-9D98-09DAE99AA2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ZA" dirty="0"/>
              <a:t>Preference for administered  process</a:t>
            </a:r>
          </a:p>
          <a:p>
            <a:r>
              <a:rPr lang="en-ZA" dirty="0"/>
              <a:t>Name of one or two RMO mediators </a:t>
            </a:r>
          </a:p>
          <a:p>
            <a:r>
              <a:rPr lang="en-ZA" dirty="0"/>
              <a:t>Facts common cause</a:t>
            </a:r>
          </a:p>
          <a:p>
            <a:r>
              <a:rPr lang="en-ZA" dirty="0"/>
              <a:t>Facts in dispute </a:t>
            </a:r>
          </a:p>
          <a:p>
            <a:r>
              <a:rPr lang="en-ZA" dirty="0"/>
              <a:t>Disputed can be reasonable y resolved by admissions</a:t>
            </a:r>
          </a:p>
          <a:p>
            <a:r>
              <a:rPr lang="en-ZA" dirty="0"/>
              <a:t>Experts  single or several </a:t>
            </a:r>
          </a:p>
          <a:p>
            <a:r>
              <a:rPr lang="en-ZA" dirty="0"/>
              <a:t>Procedural and timelines </a:t>
            </a:r>
          </a:p>
          <a:p>
            <a:r>
              <a:rPr lang="en-ZA" dirty="0"/>
              <a:t>Time period adversary must comply to amplified notice </a:t>
            </a:r>
          </a:p>
          <a:p>
            <a:r>
              <a:rPr lang="en-ZA" dirty="0"/>
              <a:t>Other relevant issue to the mediation</a:t>
            </a:r>
          </a:p>
          <a:p>
            <a:r>
              <a:rPr lang="en-ZA" dirty="0"/>
              <a:t> </a:t>
            </a:r>
          </a:p>
          <a:p>
            <a:pPr lvl="1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58421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F48CD-3E3C-425B-A36A-E1D59E0A0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sz="3600" b="1" dirty="0">
                <a:latin typeface="Arial" panose="020B0604020202020204" pitchFamily="34" charset="0"/>
                <a:cs typeface="Arial" panose="020B0604020202020204" pitchFamily="34" charset="0"/>
              </a:rPr>
              <a:t>AMPLIFIED RULE 41A NOTICE (3.1)</a:t>
            </a:r>
            <a:br>
              <a:rPr lang="en-ZA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ZA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7A05D-D503-40D7-9AA3-BCC9F54047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ZA" dirty="0"/>
              <a:t>Name and detail of one or more proposed mediators</a:t>
            </a:r>
          </a:p>
          <a:p>
            <a:r>
              <a:rPr lang="en-ZA" dirty="0"/>
              <a:t>Facts common cause and facts in dispute </a:t>
            </a:r>
          </a:p>
          <a:p>
            <a:r>
              <a:rPr lang="en-ZA" dirty="0"/>
              <a:t>Which disputed facts can be disposed of by admissions</a:t>
            </a:r>
          </a:p>
          <a:p>
            <a:r>
              <a:rPr lang="en-ZA" dirty="0"/>
              <a:t>Need expert evidence reasonably anticipated </a:t>
            </a:r>
          </a:p>
          <a:p>
            <a:r>
              <a:rPr lang="en-ZA" dirty="0"/>
              <a:t>Expert evidence already available</a:t>
            </a:r>
          </a:p>
          <a:p>
            <a:r>
              <a:rPr lang="en-ZA" dirty="0"/>
              <a:t>Position on single expert </a:t>
            </a:r>
          </a:p>
          <a:p>
            <a:r>
              <a:rPr lang="en-ZA" dirty="0"/>
              <a:t>Procedural aspects time lines agreed upon</a:t>
            </a:r>
          </a:p>
          <a:p>
            <a:r>
              <a:rPr lang="en-ZA" dirty="0"/>
              <a:t>Time lines for adversary party to reply</a:t>
            </a:r>
          </a:p>
          <a:p>
            <a:r>
              <a:rPr lang="en-ZA" dirty="0"/>
              <a:t>Other issue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45118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99E0A-D4DD-4785-948B-407FCE824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sz="3600" b="1" dirty="0">
                <a:latin typeface="Arial" panose="020B0604020202020204" pitchFamily="34" charset="0"/>
                <a:cs typeface="Arial" panose="020B0604020202020204" pitchFamily="34" charset="0"/>
              </a:rPr>
              <a:t>AMPLIFIED RULE 41A NOTICE</a:t>
            </a:r>
            <a:br>
              <a:rPr lang="en-ZA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ZA" sz="3600" b="1" dirty="0">
                <a:latin typeface="Arial" panose="020B0604020202020204" pitchFamily="34" charset="0"/>
                <a:cs typeface="Arial" panose="020B0604020202020204" pitchFamily="34" charset="0"/>
              </a:rPr>
              <a:t>IRREGULAR NOTICES</a:t>
            </a:r>
            <a:endParaRPr lang="en-ZA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3E15A-1935-4357-A06F-A32877AB0A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ZA" dirty="0"/>
              <a:t>Irregular notice rejection without cogent reasons motivating why </a:t>
            </a:r>
          </a:p>
          <a:p>
            <a:pPr lvl="1"/>
            <a:r>
              <a:rPr lang="en-ZA" sz="2800" dirty="0"/>
              <a:t>Matter cannot be resolved either in full or partially</a:t>
            </a:r>
          </a:p>
          <a:p>
            <a:pPr lvl="1"/>
            <a:r>
              <a:rPr lang="en-ZA" sz="2800" dirty="0"/>
              <a:t>None of the other aspects in Rule 41 A can be dealt with by way of mediation</a:t>
            </a:r>
          </a:p>
          <a:p>
            <a:pPr lvl="2"/>
            <a:r>
              <a:rPr lang="en-ZA" sz="2800" dirty="0"/>
              <a:t>Identification and classification of issues in dispute</a:t>
            </a:r>
          </a:p>
          <a:p>
            <a:pPr lvl="2"/>
            <a:r>
              <a:rPr lang="en-ZA" sz="2800" dirty="0"/>
              <a:t>Procedural aspects and times for further conduct</a:t>
            </a:r>
          </a:p>
          <a:p>
            <a:pPr marL="914400" lvl="2" indent="0">
              <a:buNone/>
            </a:pPr>
            <a:r>
              <a:rPr lang="en-ZA" sz="2800" dirty="0"/>
              <a:t>Rule 30A applies</a:t>
            </a:r>
          </a:p>
          <a:p>
            <a:pPr marL="914400" lvl="2" indent="0">
              <a:buNone/>
            </a:pPr>
            <a:r>
              <a:rPr lang="en-ZA" sz="2800" dirty="0"/>
              <a:t>Delinquent parties </a:t>
            </a:r>
          </a:p>
          <a:p>
            <a:pPr marL="914400" lvl="2" indent="0">
              <a:buNone/>
            </a:pPr>
            <a:r>
              <a:rPr lang="en-ZA" sz="2800" dirty="0"/>
              <a:t>Time periods </a:t>
            </a:r>
          </a:p>
          <a:p>
            <a:pPr marL="914400" lvl="2" indent="0">
              <a:buNone/>
            </a:pPr>
            <a:r>
              <a:rPr lang="en-ZA" sz="2800" dirty="0"/>
              <a:t>Selection process of mediators </a:t>
            </a:r>
          </a:p>
          <a:p>
            <a:pPr marL="914400" lvl="2" indent="0">
              <a:buNone/>
            </a:pPr>
            <a:r>
              <a:rPr lang="en-ZA" sz="2800" dirty="0"/>
              <a:t>Umpire</a:t>
            </a:r>
          </a:p>
        </p:txBody>
      </p:sp>
    </p:spTree>
    <p:extLst>
      <p:ext uri="{BB962C8B-B14F-4D97-AF65-F5344CB8AC3E}">
        <p14:creationId xmlns:p14="http://schemas.microsoft.com/office/powerpoint/2010/main" val="2591121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DFF85-FAA2-42D7-9DE2-742848608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sz="3600" b="1" dirty="0">
                <a:latin typeface="Arial" panose="020B0604020202020204" pitchFamily="34" charset="0"/>
                <a:cs typeface="Arial" panose="020B0604020202020204" pitchFamily="34" charset="0"/>
              </a:rPr>
              <a:t>AMPLIFIED RULE 41A NOTICE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DA025-065F-4809-B87A-418E3BFCB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5 days from mediators acceptance joint minute</a:t>
            </a:r>
          </a:p>
          <a:p>
            <a:r>
              <a:rPr lang="en-ZA" dirty="0"/>
              <a:t>Enter into an agreement 41A(4) (a) and (b)</a:t>
            </a:r>
          </a:p>
          <a:p>
            <a:r>
              <a:rPr lang="en-ZA" dirty="0"/>
              <a:t>Mediation to be concluded within 30 days </a:t>
            </a:r>
          </a:p>
          <a:p>
            <a:r>
              <a:rPr lang="en-ZA" dirty="0"/>
              <a:t>Parties can agree otherwise </a:t>
            </a:r>
          </a:p>
          <a:p>
            <a:r>
              <a:rPr lang="en-ZA" dirty="0"/>
              <a:t>Or court authorises 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25291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049C7-5657-15A2-B9E8-DD252879C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ZA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ZA" sz="4000" b="1" dirty="0">
                <a:latin typeface="Arial" panose="020B0604020202020204" pitchFamily="34" charset="0"/>
                <a:cs typeface="Arial" panose="020B0604020202020204" pitchFamily="34" charset="0"/>
              </a:rPr>
              <a:t>Mandate Verification &amp; Settlement Authority </a:t>
            </a:r>
            <a:br>
              <a:rPr lang="en-ZA" dirty="0"/>
            </a:b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9D5551-D82B-C600-10A7-82793C77A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ZA" dirty="0"/>
          </a:p>
          <a:p>
            <a:pPr marL="0" indent="0">
              <a:buNone/>
            </a:pPr>
            <a:r>
              <a:rPr lang="en-ZA" dirty="0"/>
              <a:t>Any RAF mediation requires the presence and participation of:</a:t>
            </a:r>
          </a:p>
          <a:p>
            <a:pPr>
              <a:buFontTx/>
              <a:buChar char="-"/>
            </a:pPr>
            <a:r>
              <a:rPr lang="en-ZA" dirty="0"/>
              <a:t>An RAF claims manager, or other duly authorised representative, with full settlement authority in regard to the issues in dispute that are being referred to mediation</a:t>
            </a:r>
          </a:p>
        </p:txBody>
      </p:sp>
    </p:spTree>
    <p:extLst>
      <p:ext uri="{BB962C8B-B14F-4D97-AF65-F5344CB8AC3E}">
        <p14:creationId xmlns:p14="http://schemas.microsoft.com/office/powerpoint/2010/main" val="1151893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913</Words>
  <Application>Microsoft Office PowerPoint</Application>
  <PresentationFormat>Widescreen</PresentationFormat>
  <Paragraphs>180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Roboto</vt:lpstr>
      <vt:lpstr>Roboto Medium</vt:lpstr>
      <vt:lpstr>Office Theme</vt:lpstr>
      <vt:lpstr>PowerPoint Presentation</vt:lpstr>
      <vt:lpstr>Rule 41A(1): </vt:lpstr>
      <vt:lpstr>PowerPoint Presentation</vt:lpstr>
      <vt:lpstr>APRIL 2025 GAUTENG MEDIATION PROTOCOL</vt:lpstr>
      <vt:lpstr>INITIAL RULE 41A NOTICE</vt:lpstr>
      <vt:lpstr>AMPLIFIED RULE 41A NOTICE (3.1) </vt:lpstr>
      <vt:lpstr>AMPLIFIED RULE 41A NOTICE IRREGULAR NOTICES</vt:lpstr>
      <vt:lpstr>AMPLIFIED RULE 41A NOTICE</vt:lpstr>
      <vt:lpstr> Mandate Verification &amp; Settlement Authority  </vt:lpstr>
      <vt:lpstr>Mandate Verification &amp; Settlement Authority</vt:lpstr>
      <vt:lpstr>COMPLIANCE FAILURE</vt:lpstr>
      <vt:lpstr>MEDIATOR’S DUTIES</vt:lpstr>
      <vt:lpstr>MEDIATION REQUIREMENTS </vt:lpstr>
      <vt:lpstr>AMBIT MEDIATOR’S ROLE</vt:lpstr>
      <vt:lpstr>ROLE OF MEDIATOR Rule 6.4 </vt:lpstr>
      <vt:lpstr>ROLE OF MEDIATOR Rule 6.4 </vt:lpstr>
      <vt:lpstr>FORMALITIES </vt:lpstr>
      <vt:lpstr>STEPS TO BE TAKEN </vt:lpstr>
      <vt:lpstr>MEDIATOR’S ROLE</vt:lpstr>
      <vt:lpstr>MEDIATOR’S ROLE</vt:lpstr>
      <vt:lpstr>MEDIATOR’S ROLE</vt:lpstr>
      <vt:lpstr>MEDIATOR’S REPORT</vt:lpstr>
      <vt:lpstr>PARTY FEED BACK</vt:lpstr>
      <vt:lpstr>MIND SET SHIFT</vt:lpstr>
      <vt:lpstr>FEES 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MEDIATION 2025</dc:title>
  <dc:creator>Margaret Victor</dc:creator>
  <cp:lastModifiedBy>Margaret Victor</cp:lastModifiedBy>
  <cp:revision>2</cp:revision>
  <dcterms:created xsi:type="dcterms:W3CDTF">2025-08-21T07:00:12Z</dcterms:created>
  <dcterms:modified xsi:type="dcterms:W3CDTF">2026-03-27T11:06:29Z</dcterms:modified>
</cp:coreProperties>
</file>